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17"/>
  </p:notesMasterIdLst>
  <p:sldIdLst>
    <p:sldId id="291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292" r:id="rId16"/>
  </p:sldIdLst>
  <p:sldSz cx="9144000" cy="5715000" type="screen16x10"/>
  <p:notesSz cx="6858000" cy="9144000"/>
  <p:defaultTextStyle>
    <a:defPPr>
      <a:defRPr lang="pt-BR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/>
    <p:restoredTop sz="92207"/>
  </p:normalViewPr>
  <p:slideViewPr>
    <p:cSldViewPr>
      <p:cViewPr varScale="1">
        <p:scale>
          <a:sx n="118" d="100"/>
          <a:sy n="118" d="100"/>
        </p:scale>
        <p:origin x="200" y="28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EA079-9CF4-48B7-BCC5-BE35C8F4F190}" type="datetimeFigureOut">
              <a:rPr lang="pt-BR" smtClean="0"/>
              <a:t>15/08/2018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A2508-4756-4493-9E55-B5BD5C9DD2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8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863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8203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6781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765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3233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3053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0144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26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800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6811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3168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396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5015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80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559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15/08/2018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321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15/08/2018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8971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15/08/2018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54717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15/08/2018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84184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6CC9B-314B-422C-ABA0-C3C06E2A1B8C}" type="datetime1">
              <a:rPr lang="pt-BR" smtClean="0"/>
              <a:t>15/08/2018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580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4D9E-3A7E-4C35-B9D0-C624946E7851}" type="datetime1">
              <a:rPr lang="pt-BR" smtClean="0"/>
              <a:t>15/08/2018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350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42DD-C24E-4610-AB45-970352D8F749}" type="datetime1">
              <a:rPr lang="pt-BR" smtClean="0"/>
              <a:t>15/08/2018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775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15/08/2018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5688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15/08/2018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06782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1E6D3-86D7-4055-85A5-C9AB021B04E4}" type="datetime1">
              <a:rPr lang="pt-BR" smtClean="0"/>
              <a:t>15/08/2018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357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664B-0EAB-490C-8103-B35FC641746C}" type="datetime1">
              <a:rPr lang="pt-BR" smtClean="0"/>
              <a:t>15/08/2018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21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90D5A-3293-4A5C-BAB5-6C18A1A624B8}" type="datetime1">
              <a:rPr lang="pt-BR" smtClean="0"/>
              <a:t>15/08/2018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403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8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tiff"/><Relationship Id="rId11" Type="http://schemas.openxmlformats.org/officeDocument/2006/relationships/image" Target="../media/image14.tiff"/><Relationship Id="rId5" Type="http://schemas.openxmlformats.org/officeDocument/2006/relationships/image" Target="../media/image16.tiff"/><Relationship Id="rId10" Type="http://schemas.openxmlformats.org/officeDocument/2006/relationships/image" Target="../media/image13.tiff"/><Relationship Id="rId4" Type="http://schemas.openxmlformats.org/officeDocument/2006/relationships/image" Target="../media/image15.tiff"/><Relationship Id="rId9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11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5" Type="http://schemas.openxmlformats.org/officeDocument/2006/relationships/image" Target="../media/image18.tiff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1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f"/><Relationship Id="rId11" Type="http://schemas.openxmlformats.org/officeDocument/2006/relationships/image" Target="../media/image17.tiff"/><Relationship Id="rId5" Type="http://schemas.openxmlformats.org/officeDocument/2006/relationships/image" Target="../media/image18.tiff"/><Relationship Id="rId10" Type="http://schemas.openxmlformats.org/officeDocument/2006/relationships/image" Target="../media/image16.tiff"/><Relationship Id="rId4" Type="http://schemas.openxmlformats.org/officeDocument/2006/relationships/image" Target="../media/image19.tiff"/><Relationship Id="rId9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1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f"/><Relationship Id="rId5" Type="http://schemas.openxmlformats.org/officeDocument/2006/relationships/image" Target="../media/image18.tiff"/><Relationship Id="rId4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53598" y="1705372"/>
            <a:ext cx="7992888" cy="1372321"/>
          </a:xfrm>
        </p:spPr>
        <p:txBody>
          <a:bodyPr>
            <a:noAutofit/>
          </a:bodyPr>
          <a:lstStyle/>
          <a:p>
            <a:pPr algn="r"/>
            <a:r>
              <a:rPr lang="pt-BR" sz="3600" dirty="0"/>
              <a:t>Construção da GAN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059832" y="3096016"/>
            <a:ext cx="5829300" cy="899778"/>
          </a:xfrm>
        </p:spPr>
        <p:txBody>
          <a:bodyPr/>
          <a:lstStyle/>
          <a:p>
            <a:pPr algn="r"/>
            <a:r>
              <a:rPr lang="pt-BR" dirty="0"/>
              <a:t>Jones Granatyr</a:t>
            </a:r>
          </a:p>
        </p:txBody>
      </p:sp>
      <p:pic>
        <p:nvPicPr>
          <p:cNvPr id="5" name="Picture 2" descr="E:\Ensino\IA Expert\Banners\logo-site.png">
            <a:extLst>
              <a:ext uri="{FF2B5EF4-FFF2-40B4-BE49-F238E27FC236}">
                <a16:creationId xmlns:a16="http://schemas.microsoft.com/office/drawing/2014/main" id="{98608BC2-C454-4925-9ACC-CB36D6F70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67590"/>
            <a:ext cx="1413030" cy="143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779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6A83E9E-ED0A-6E49-9AFF-CD416750AA1B}"/>
              </a:ext>
            </a:extLst>
          </p:cNvPr>
          <p:cNvSpPr/>
          <p:nvPr/>
        </p:nvSpPr>
        <p:spPr>
          <a:xfrm>
            <a:off x="2800474" y="193204"/>
            <a:ext cx="2880320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Gerador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444C6B0-5C84-3548-826E-506F747E67A4}"/>
              </a:ext>
            </a:extLst>
          </p:cNvPr>
          <p:cNvSpPr/>
          <p:nvPr/>
        </p:nvSpPr>
        <p:spPr>
          <a:xfrm>
            <a:off x="2800474" y="2785849"/>
            <a:ext cx="2880320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Discriminador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A7144C9-064C-0C45-AE92-ED4213D65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96" y="769268"/>
            <a:ext cx="1266198" cy="126936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A6EDBFE-A8E2-6445-B9AA-7951184CB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866" y="695698"/>
            <a:ext cx="2131566" cy="1416504"/>
          </a:xfrm>
          <a:prstGeom prst="rect">
            <a:avLst/>
          </a:prstGeom>
        </p:spPr>
      </p:pic>
      <p:sp>
        <p:nvSpPr>
          <p:cNvPr id="12" name="Seta para a Direita 11">
            <a:extLst>
              <a:ext uri="{FF2B5EF4-FFF2-40B4-BE49-F238E27FC236}">
                <a16:creationId xmlns:a16="http://schemas.microsoft.com/office/drawing/2014/main" id="{691CC87A-CB2E-BB41-80F5-B1184825B478}"/>
              </a:ext>
            </a:extLst>
          </p:cNvPr>
          <p:cNvSpPr/>
          <p:nvPr/>
        </p:nvSpPr>
        <p:spPr>
          <a:xfrm>
            <a:off x="2296418" y="1129308"/>
            <a:ext cx="360040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>
            <a:extLst>
              <a:ext uri="{FF2B5EF4-FFF2-40B4-BE49-F238E27FC236}">
                <a16:creationId xmlns:a16="http://schemas.microsoft.com/office/drawing/2014/main" id="{4140F251-6743-CB47-9F2B-D6E0FF0B17A3}"/>
              </a:ext>
            </a:extLst>
          </p:cNvPr>
          <p:cNvSpPr/>
          <p:nvPr/>
        </p:nvSpPr>
        <p:spPr>
          <a:xfrm>
            <a:off x="5824810" y="1129308"/>
            <a:ext cx="360040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6A1F39-BAB1-7048-B1C0-9FC6544E5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2768727"/>
            <a:ext cx="2131566" cy="141650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E6C5E6F-07AE-6C44-80B7-771AED634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256" y="3364482"/>
            <a:ext cx="2130080" cy="141650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6E5B6E0-153D-764E-BB32-96E72456F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646" y="3774857"/>
            <a:ext cx="2130080" cy="141650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BB2EEC8-2258-7948-BFE2-228B3F8DF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20" y="2597719"/>
            <a:ext cx="1870068" cy="124549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71248FF-3A6A-3A40-BB88-0EB02D6314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20" y="3692554"/>
            <a:ext cx="1950998" cy="98535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88F37E6-6B09-D846-983F-36B130A645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78" y="4354299"/>
            <a:ext cx="1854618" cy="1167497"/>
          </a:xfrm>
          <a:prstGeom prst="rect">
            <a:avLst/>
          </a:prstGeom>
        </p:spPr>
      </p:pic>
      <p:sp>
        <p:nvSpPr>
          <p:cNvPr id="20" name="Seta para a Direita 19">
            <a:extLst>
              <a:ext uri="{FF2B5EF4-FFF2-40B4-BE49-F238E27FC236}">
                <a16:creationId xmlns:a16="http://schemas.microsoft.com/office/drawing/2014/main" id="{D324D27C-6BD2-A644-8423-A50AA5199B64}"/>
              </a:ext>
            </a:extLst>
          </p:cNvPr>
          <p:cNvSpPr/>
          <p:nvPr/>
        </p:nvSpPr>
        <p:spPr>
          <a:xfrm>
            <a:off x="2317309" y="3576835"/>
            <a:ext cx="360040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a Direita 20">
            <a:extLst>
              <a:ext uri="{FF2B5EF4-FFF2-40B4-BE49-F238E27FC236}">
                <a16:creationId xmlns:a16="http://schemas.microsoft.com/office/drawing/2014/main" id="{53662C02-69C2-9D4A-B3EC-FCA905BFF808}"/>
              </a:ext>
            </a:extLst>
          </p:cNvPr>
          <p:cNvSpPr/>
          <p:nvPr/>
        </p:nvSpPr>
        <p:spPr>
          <a:xfrm rot="10800000">
            <a:off x="6004830" y="3296510"/>
            <a:ext cx="360040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0422972-37F7-DE44-85F5-975286958381}"/>
              </a:ext>
            </a:extLst>
          </p:cNvPr>
          <p:cNvSpPr txBox="1"/>
          <p:nvPr/>
        </p:nvSpPr>
        <p:spPr>
          <a:xfrm>
            <a:off x="2043307" y="3152219"/>
            <a:ext cx="84863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Cachorro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E14352C-C30E-EF42-A274-51BA535B9E1B}"/>
              </a:ext>
            </a:extLst>
          </p:cNvPr>
          <p:cNvSpPr txBox="1"/>
          <p:nvPr/>
        </p:nvSpPr>
        <p:spPr>
          <a:xfrm>
            <a:off x="5696401" y="2803013"/>
            <a:ext cx="826316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Não</a:t>
            </a:r>
            <a:br>
              <a:rPr lang="pt-BR" dirty="0"/>
            </a:br>
            <a:r>
              <a:rPr lang="pt-BR" dirty="0"/>
              <a:t>cachorro</a:t>
            </a:r>
          </a:p>
        </p:txBody>
      </p:sp>
    </p:spTree>
    <p:extLst>
      <p:ext uri="{BB962C8B-B14F-4D97-AF65-F5344CB8AC3E}">
        <p14:creationId xmlns:p14="http://schemas.microsoft.com/office/powerpoint/2010/main" val="349116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2" grpId="0" animBg="1"/>
      <p:bldP spid="13" grpId="0" animBg="1"/>
      <p:bldP spid="20" grpId="0" animBg="1"/>
      <p:bldP spid="21" grpId="0" animBg="1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C36AE99-936F-6647-877C-1F5DC708C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213" y="2448103"/>
            <a:ext cx="1728192" cy="1144343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13590D6F-A35E-D743-BC3E-B49B90ACFA91}"/>
              </a:ext>
            </a:extLst>
          </p:cNvPr>
          <p:cNvGrpSpPr/>
          <p:nvPr/>
        </p:nvGrpSpPr>
        <p:grpSpPr>
          <a:xfrm>
            <a:off x="3510374" y="4076209"/>
            <a:ext cx="2299129" cy="1301571"/>
            <a:chOff x="3510374" y="4076209"/>
            <a:chExt cx="2299129" cy="130157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1CF014-64CB-2B4A-BE61-B1C2EEA87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0374" y="4076209"/>
              <a:ext cx="1417301" cy="943944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F9325571-9958-4544-910E-D0A58E30F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0867" y="4199260"/>
              <a:ext cx="1478636" cy="74678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54C3DAF-9DA3-C94B-A763-54AC1E8A9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1608" y="4492949"/>
              <a:ext cx="1405591" cy="884831"/>
            </a:xfrm>
            <a:prstGeom prst="rect">
              <a:avLst/>
            </a:prstGeom>
          </p:spPr>
        </p:pic>
      </p:grpSp>
      <p:sp>
        <p:nvSpPr>
          <p:cNvPr id="15" name="Seta para a Direita 14">
            <a:extLst>
              <a:ext uri="{FF2B5EF4-FFF2-40B4-BE49-F238E27FC236}">
                <a16:creationId xmlns:a16="http://schemas.microsoft.com/office/drawing/2014/main" id="{A76847ED-BD7C-1A49-BE7A-B2F49A61FAFE}"/>
              </a:ext>
            </a:extLst>
          </p:cNvPr>
          <p:cNvSpPr/>
          <p:nvPr/>
        </p:nvSpPr>
        <p:spPr>
          <a:xfrm rot="18728760">
            <a:off x="5964158" y="3453428"/>
            <a:ext cx="360040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CD035D2-2580-1049-BFAD-18B684FDC04D}"/>
              </a:ext>
            </a:extLst>
          </p:cNvPr>
          <p:cNvSpPr txBox="1"/>
          <p:nvPr/>
        </p:nvSpPr>
        <p:spPr>
          <a:xfrm>
            <a:off x="5877553" y="3937008"/>
            <a:ext cx="3086935" cy="1172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 discriminador não sabe o que são</a:t>
            </a:r>
            <a:br>
              <a:rPr lang="pt-BR" dirty="0"/>
            </a:br>
            <a:r>
              <a:rPr lang="pt-BR" dirty="0"/>
              <a:t>imagens de cachorros (não foi treinado)</a:t>
            </a:r>
          </a:p>
          <a:p>
            <a:endParaRPr lang="pt-BR" dirty="0"/>
          </a:p>
          <a:p>
            <a:r>
              <a:rPr lang="pt-BR" dirty="0"/>
              <a:t>Retorna a probabilidade das imagens</a:t>
            </a:r>
            <a:br>
              <a:rPr lang="pt-BR" dirty="0"/>
            </a:br>
            <a:r>
              <a:rPr lang="pt-BR" dirty="0"/>
              <a:t>serem de cachorros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21D0884-D069-534F-BE4A-27CBE5892F59}"/>
              </a:ext>
            </a:extLst>
          </p:cNvPr>
          <p:cNvSpPr txBox="1"/>
          <p:nvPr/>
        </p:nvSpPr>
        <p:spPr>
          <a:xfrm>
            <a:off x="8008064" y="3076560"/>
            <a:ext cx="452368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0.1 </a:t>
            </a:r>
            <a:br>
              <a:rPr lang="pt-BR" dirty="0"/>
            </a:br>
            <a:r>
              <a:rPr lang="pt-BR" dirty="0"/>
              <a:t>0.5</a:t>
            </a:r>
            <a:br>
              <a:rPr lang="pt-BR" dirty="0"/>
            </a:br>
            <a:r>
              <a:rPr lang="pt-BR" dirty="0"/>
              <a:t>0.6</a:t>
            </a:r>
          </a:p>
        </p:txBody>
      </p:sp>
      <p:sp>
        <p:nvSpPr>
          <p:cNvPr id="22" name="Seta Curva para a Esquerda 21">
            <a:extLst>
              <a:ext uri="{FF2B5EF4-FFF2-40B4-BE49-F238E27FC236}">
                <a16:creationId xmlns:a16="http://schemas.microsoft.com/office/drawing/2014/main" id="{07A4F347-C407-CE4C-99D5-E2DAA7E78950}"/>
              </a:ext>
            </a:extLst>
          </p:cNvPr>
          <p:cNvSpPr/>
          <p:nvPr/>
        </p:nvSpPr>
        <p:spPr>
          <a:xfrm rot="4667000">
            <a:off x="7114597" y="2917893"/>
            <a:ext cx="299472" cy="120396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3C445154-FE96-134C-A786-60AD37864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12" y="2635898"/>
            <a:ext cx="936104" cy="93844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0F23392B-5403-0041-A071-8BF1F4C70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7704" y="2434940"/>
            <a:ext cx="1733320" cy="146048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B8AB94D-4EF4-F340-8460-36EC9FAAF7EF}"/>
              </a:ext>
            </a:extLst>
          </p:cNvPr>
          <p:cNvGrpSpPr/>
          <p:nvPr/>
        </p:nvGrpSpPr>
        <p:grpSpPr>
          <a:xfrm>
            <a:off x="3854737" y="832063"/>
            <a:ext cx="1869391" cy="1281392"/>
            <a:chOff x="3854737" y="832063"/>
            <a:chExt cx="1869391" cy="1281392"/>
          </a:xfrm>
        </p:grpSpPr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BDF363AE-E80F-F24D-816E-34A18CC73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4737" y="832063"/>
              <a:ext cx="1241233" cy="824844"/>
            </a:xfrm>
            <a:prstGeom prst="rect">
              <a:avLst/>
            </a:pr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1282337C-817B-6A44-B55C-FFB3262F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83760" y="1015600"/>
              <a:ext cx="1240368" cy="824845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875B195C-2BA6-B340-896E-F6FB2267E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67944" y="1288610"/>
              <a:ext cx="1240368" cy="824845"/>
            </a:xfrm>
            <a:prstGeom prst="rect">
              <a:avLst/>
            </a:prstGeom>
          </p:spPr>
        </p:pic>
      </p:grpSp>
      <p:sp>
        <p:nvSpPr>
          <p:cNvPr id="31" name="Seta para a Direita 30">
            <a:extLst>
              <a:ext uri="{FF2B5EF4-FFF2-40B4-BE49-F238E27FC236}">
                <a16:creationId xmlns:a16="http://schemas.microsoft.com/office/drawing/2014/main" id="{B6CED76A-DF30-CA41-9F2A-B97859538789}"/>
              </a:ext>
            </a:extLst>
          </p:cNvPr>
          <p:cNvSpPr/>
          <p:nvPr/>
        </p:nvSpPr>
        <p:spPr>
          <a:xfrm>
            <a:off x="1475656" y="2907098"/>
            <a:ext cx="360040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Seta para a Direita 31">
            <a:extLst>
              <a:ext uri="{FF2B5EF4-FFF2-40B4-BE49-F238E27FC236}">
                <a16:creationId xmlns:a16="http://schemas.microsoft.com/office/drawing/2014/main" id="{1A313B86-DC7E-5B4D-A69E-120E64A4603C}"/>
              </a:ext>
            </a:extLst>
          </p:cNvPr>
          <p:cNvSpPr/>
          <p:nvPr/>
        </p:nvSpPr>
        <p:spPr>
          <a:xfrm rot="19023613">
            <a:off x="3261198" y="1915432"/>
            <a:ext cx="360040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Seta para a Direita 32">
            <a:extLst>
              <a:ext uri="{FF2B5EF4-FFF2-40B4-BE49-F238E27FC236}">
                <a16:creationId xmlns:a16="http://schemas.microsoft.com/office/drawing/2014/main" id="{3CD2AA22-1155-F546-91C6-58BA1A26A173}"/>
              </a:ext>
            </a:extLst>
          </p:cNvPr>
          <p:cNvSpPr/>
          <p:nvPr/>
        </p:nvSpPr>
        <p:spPr>
          <a:xfrm rot="3011300">
            <a:off x="6000907" y="1938937"/>
            <a:ext cx="360040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76E4AC8-2ACD-5142-B800-2DEEC324E640}"/>
              </a:ext>
            </a:extLst>
          </p:cNvPr>
          <p:cNvSpPr txBox="1"/>
          <p:nvPr/>
        </p:nvSpPr>
        <p:spPr>
          <a:xfrm>
            <a:off x="8008064" y="1647585"/>
            <a:ext cx="452368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0.3 </a:t>
            </a:r>
            <a:br>
              <a:rPr lang="pt-BR" dirty="0"/>
            </a:br>
            <a:r>
              <a:rPr lang="pt-BR" dirty="0"/>
              <a:t>0.6</a:t>
            </a:r>
            <a:br>
              <a:rPr lang="pt-BR" dirty="0"/>
            </a:br>
            <a:r>
              <a:rPr lang="pt-BR" dirty="0"/>
              <a:t>0.3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80CB1F7-BE57-5B49-978E-7B26D79574B2}"/>
              </a:ext>
            </a:extLst>
          </p:cNvPr>
          <p:cNvSpPr txBox="1"/>
          <p:nvPr/>
        </p:nvSpPr>
        <p:spPr>
          <a:xfrm>
            <a:off x="7847387" y="1051380"/>
            <a:ext cx="1117101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 </a:t>
            </a:r>
            <a:br>
              <a:rPr lang="pt-BR" dirty="0"/>
            </a:br>
            <a:r>
              <a:rPr lang="pt-BR" dirty="0"/>
              <a:t>esperada = 0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4336C7A-870D-2347-8627-A4ADE23F5503}"/>
              </a:ext>
            </a:extLst>
          </p:cNvPr>
          <p:cNvSpPr txBox="1"/>
          <p:nvPr/>
        </p:nvSpPr>
        <p:spPr>
          <a:xfrm>
            <a:off x="7981580" y="2552880"/>
            <a:ext cx="1117101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 </a:t>
            </a:r>
            <a:br>
              <a:rPr lang="pt-BR" dirty="0"/>
            </a:br>
            <a:r>
              <a:rPr lang="pt-BR" dirty="0"/>
              <a:t>esperada = 1</a:t>
            </a:r>
          </a:p>
        </p:txBody>
      </p:sp>
    </p:spTree>
    <p:extLst>
      <p:ext uri="{BB962C8B-B14F-4D97-AF65-F5344CB8AC3E}">
        <p14:creationId xmlns:p14="http://schemas.microsoft.com/office/powerpoint/2010/main" val="50402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8" grpId="0"/>
      <p:bldP spid="22" grpId="0" animBg="1"/>
      <p:bldP spid="31" grpId="0" animBg="1"/>
      <p:bldP spid="32" grpId="0" animBg="1"/>
      <p:bldP spid="33" grpId="0" animBg="1"/>
      <p:bldP spid="34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0CAD0AC-E04F-914D-80F9-27A03ECC5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635898"/>
            <a:ext cx="936104" cy="93844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B122604-8B48-CC4E-8D6D-757B60ED3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434940"/>
            <a:ext cx="1733320" cy="146048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C36AE99-936F-6647-877C-1F5DC708C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213" y="2448103"/>
            <a:ext cx="1728192" cy="114434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FE912E0-49A3-D949-805C-308CD8F71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4737" y="832063"/>
            <a:ext cx="1241233" cy="8248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D29769-4D25-B144-A50E-C498AEAD3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760" y="1015600"/>
            <a:ext cx="1240368" cy="8248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62862A4-E6D8-BA49-815C-1AF62F5E8B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7944" y="1288610"/>
            <a:ext cx="1240368" cy="824845"/>
          </a:xfrm>
          <a:prstGeom prst="rect">
            <a:avLst/>
          </a:prstGeom>
        </p:spPr>
      </p:pic>
      <p:sp>
        <p:nvSpPr>
          <p:cNvPr id="12" name="Seta para a Direita 11">
            <a:extLst>
              <a:ext uri="{FF2B5EF4-FFF2-40B4-BE49-F238E27FC236}">
                <a16:creationId xmlns:a16="http://schemas.microsoft.com/office/drawing/2014/main" id="{819A7CEA-828B-F342-ABBC-9ECA28B434BA}"/>
              </a:ext>
            </a:extLst>
          </p:cNvPr>
          <p:cNvSpPr/>
          <p:nvPr/>
        </p:nvSpPr>
        <p:spPr>
          <a:xfrm>
            <a:off x="1475656" y="2907098"/>
            <a:ext cx="360040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>
            <a:extLst>
              <a:ext uri="{FF2B5EF4-FFF2-40B4-BE49-F238E27FC236}">
                <a16:creationId xmlns:a16="http://schemas.microsoft.com/office/drawing/2014/main" id="{6FD52C73-4C20-8B49-8247-F31454A00AF3}"/>
              </a:ext>
            </a:extLst>
          </p:cNvPr>
          <p:cNvSpPr/>
          <p:nvPr/>
        </p:nvSpPr>
        <p:spPr>
          <a:xfrm rot="19023613">
            <a:off x="3261198" y="1915432"/>
            <a:ext cx="360040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>
            <a:extLst>
              <a:ext uri="{FF2B5EF4-FFF2-40B4-BE49-F238E27FC236}">
                <a16:creationId xmlns:a16="http://schemas.microsoft.com/office/drawing/2014/main" id="{89866C65-0538-FA48-B11A-9EA738C8446B}"/>
              </a:ext>
            </a:extLst>
          </p:cNvPr>
          <p:cNvSpPr/>
          <p:nvPr/>
        </p:nvSpPr>
        <p:spPr>
          <a:xfrm rot="3011300">
            <a:off x="6000907" y="1938937"/>
            <a:ext cx="360040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1FECE4-ADF8-D647-A6E1-3D4A1A2125C8}"/>
              </a:ext>
            </a:extLst>
          </p:cNvPr>
          <p:cNvSpPr txBox="1"/>
          <p:nvPr/>
        </p:nvSpPr>
        <p:spPr>
          <a:xfrm>
            <a:off x="8015691" y="1905529"/>
            <a:ext cx="452368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0.3 </a:t>
            </a:r>
            <a:br>
              <a:rPr lang="pt-BR" dirty="0"/>
            </a:br>
            <a:r>
              <a:rPr lang="pt-BR" dirty="0"/>
              <a:t>0.6</a:t>
            </a:r>
            <a:br>
              <a:rPr lang="pt-BR" dirty="0"/>
            </a:br>
            <a:r>
              <a:rPr lang="pt-BR" dirty="0"/>
              <a:t>0.3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5F70C6C-E36D-A74C-87C7-03CF4BD59A05}"/>
              </a:ext>
            </a:extLst>
          </p:cNvPr>
          <p:cNvSpPr txBox="1"/>
          <p:nvPr/>
        </p:nvSpPr>
        <p:spPr>
          <a:xfrm>
            <a:off x="7599767" y="1571153"/>
            <a:ext cx="133042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Compara com 1</a:t>
            </a:r>
          </a:p>
        </p:txBody>
      </p:sp>
      <p:sp>
        <p:nvSpPr>
          <p:cNvPr id="2" name="Seta Curva para Baixo 1">
            <a:extLst>
              <a:ext uri="{FF2B5EF4-FFF2-40B4-BE49-F238E27FC236}">
                <a16:creationId xmlns:a16="http://schemas.microsoft.com/office/drawing/2014/main" id="{E9B1B883-FFCB-B24C-852C-9FCEA0FE5686}"/>
              </a:ext>
            </a:extLst>
          </p:cNvPr>
          <p:cNvSpPr/>
          <p:nvPr/>
        </p:nvSpPr>
        <p:spPr>
          <a:xfrm rot="10065561">
            <a:off x="2079100" y="3388423"/>
            <a:ext cx="6468866" cy="95192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63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0CAD0AC-E04F-914D-80F9-27A03ECC5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635898"/>
            <a:ext cx="936104" cy="93844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B122604-8B48-CC4E-8D6D-757B60ED3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434940"/>
            <a:ext cx="1733320" cy="146048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C36AE99-936F-6647-877C-1F5DC708C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213" y="2448103"/>
            <a:ext cx="1728192" cy="1144343"/>
          </a:xfrm>
          <a:prstGeom prst="rect">
            <a:avLst/>
          </a:prstGeom>
        </p:spPr>
      </p:pic>
      <p:sp>
        <p:nvSpPr>
          <p:cNvPr id="12" name="Seta para a Direita 11">
            <a:extLst>
              <a:ext uri="{FF2B5EF4-FFF2-40B4-BE49-F238E27FC236}">
                <a16:creationId xmlns:a16="http://schemas.microsoft.com/office/drawing/2014/main" id="{819A7CEA-828B-F342-ABBC-9ECA28B434BA}"/>
              </a:ext>
            </a:extLst>
          </p:cNvPr>
          <p:cNvSpPr/>
          <p:nvPr/>
        </p:nvSpPr>
        <p:spPr>
          <a:xfrm>
            <a:off x="1475656" y="2907098"/>
            <a:ext cx="360040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>
            <a:extLst>
              <a:ext uri="{FF2B5EF4-FFF2-40B4-BE49-F238E27FC236}">
                <a16:creationId xmlns:a16="http://schemas.microsoft.com/office/drawing/2014/main" id="{6FD52C73-4C20-8B49-8247-F31454A00AF3}"/>
              </a:ext>
            </a:extLst>
          </p:cNvPr>
          <p:cNvSpPr/>
          <p:nvPr/>
        </p:nvSpPr>
        <p:spPr>
          <a:xfrm rot="19023613">
            <a:off x="3261198" y="1915432"/>
            <a:ext cx="360040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>
            <a:extLst>
              <a:ext uri="{FF2B5EF4-FFF2-40B4-BE49-F238E27FC236}">
                <a16:creationId xmlns:a16="http://schemas.microsoft.com/office/drawing/2014/main" id="{89866C65-0538-FA48-B11A-9EA738C8446B}"/>
              </a:ext>
            </a:extLst>
          </p:cNvPr>
          <p:cNvSpPr/>
          <p:nvPr/>
        </p:nvSpPr>
        <p:spPr>
          <a:xfrm rot="3011300">
            <a:off x="6000907" y="1938937"/>
            <a:ext cx="360040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0D060A4-8F41-1544-9EE3-F8E5AB2B4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318" y="1273324"/>
            <a:ext cx="859160" cy="86363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D63CA74-133C-CC43-8A40-E4B7FE761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544" y="785712"/>
            <a:ext cx="1103238" cy="108617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4736958-32EC-4C40-9CD1-7AEA4AD8F8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4405" y="419527"/>
            <a:ext cx="1049150" cy="1035406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33CC6E9-DED6-C445-869B-FBBFCA65241B}"/>
              </a:ext>
            </a:extLst>
          </p:cNvPr>
          <p:cNvGrpSpPr/>
          <p:nvPr/>
        </p:nvGrpSpPr>
        <p:grpSpPr>
          <a:xfrm>
            <a:off x="3510374" y="4076209"/>
            <a:ext cx="2299129" cy="1301571"/>
            <a:chOff x="3510374" y="4076209"/>
            <a:chExt cx="2299129" cy="1301571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B2C90211-332F-F844-AF6E-E125779A7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10374" y="4076209"/>
              <a:ext cx="1417301" cy="943944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0A740CAF-EA41-934E-9036-327A895A4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30867" y="4199260"/>
              <a:ext cx="1478636" cy="746786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379BB21-34C4-7548-B94B-F16E160F3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71608" y="4492949"/>
              <a:ext cx="1405591" cy="884831"/>
            </a:xfrm>
            <a:prstGeom prst="rect">
              <a:avLst/>
            </a:prstGeom>
          </p:spPr>
        </p:pic>
      </p:grpSp>
      <p:sp>
        <p:nvSpPr>
          <p:cNvPr id="20" name="Seta para a Direita 19">
            <a:extLst>
              <a:ext uri="{FF2B5EF4-FFF2-40B4-BE49-F238E27FC236}">
                <a16:creationId xmlns:a16="http://schemas.microsoft.com/office/drawing/2014/main" id="{93B40C48-D37C-4046-A400-8D3766ADB99B}"/>
              </a:ext>
            </a:extLst>
          </p:cNvPr>
          <p:cNvSpPr/>
          <p:nvPr/>
        </p:nvSpPr>
        <p:spPr>
          <a:xfrm rot="18728760">
            <a:off x="5964158" y="3453428"/>
            <a:ext cx="360040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Curva para a Esquerda 20">
            <a:extLst>
              <a:ext uri="{FF2B5EF4-FFF2-40B4-BE49-F238E27FC236}">
                <a16:creationId xmlns:a16="http://schemas.microsoft.com/office/drawing/2014/main" id="{95E6E5F9-00A6-CE45-BFE1-A214CE1D2B6E}"/>
              </a:ext>
            </a:extLst>
          </p:cNvPr>
          <p:cNvSpPr/>
          <p:nvPr/>
        </p:nvSpPr>
        <p:spPr>
          <a:xfrm rot="4667000">
            <a:off x="7114597" y="2917893"/>
            <a:ext cx="299472" cy="120396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17B62A2-4E31-5343-B288-9D597DC9BC81}"/>
              </a:ext>
            </a:extLst>
          </p:cNvPr>
          <p:cNvSpPr txBox="1"/>
          <p:nvPr/>
        </p:nvSpPr>
        <p:spPr>
          <a:xfrm>
            <a:off x="8008064" y="3658544"/>
            <a:ext cx="452368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0.4 </a:t>
            </a:r>
            <a:br>
              <a:rPr lang="pt-BR" dirty="0"/>
            </a:br>
            <a:r>
              <a:rPr lang="pt-BR" dirty="0"/>
              <a:t>0.6</a:t>
            </a:r>
            <a:br>
              <a:rPr lang="pt-BR" dirty="0"/>
            </a:br>
            <a:r>
              <a:rPr lang="pt-BR" dirty="0"/>
              <a:t>0.8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622B4C9-5C77-164D-A5A0-321C0FB56027}"/>
              </a:ext>
            </a:extLst>
          </p:cNvPr>
          <p:cNvSpPr txBox="1"/>
          <p:nvPr/>
        </p:nvSpPr>
        <p:spPr>
          <a:xfrm>
            <a:off x="8008064" y="2229569"/>
            <a:ext cx="452368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0.1 </a:t>
            </a:r>
            <a:br>
              <a:rPr lang="pt-BR" dirty="0"/>
            </a:br>
            <a:r>
              <a:rPr lang="pt-BR" dirty="0"/>
              <a:t>0.5</a:t>
            </a:r>
            <a:br>
              <a:rPr lang="pt-BR" dirty="0"/>
            </a:br>
            <a:r>
              <a:rPr lang="pt-BR" dirty="0"/>
              <a:t>0.2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05E3ABF-8D9A-8D40-BB22-0B2BC5994850}"/>
              </a:ext>
            </a:extLst>
          </p:cNvPr>
          <p:cNvSpPr txBox="1"/>
          <p:nvPr/>
        </p:nvSpPr>
        <p:spPr>
          <a:xfrm>
            <a:off x="7847387" y="1633364"/>
            <a:ext cx="1117101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 </a:t>
            </a:r>
            <a:br>
              <a:rPr lang="pt-BR" dirty="0"/>
            </a:br>
            <a:r>
              <a:rPr lang="pt-BR" dirty="0"/>
              <a:t>esperada = 0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C2B3ECF-B8AA-3447-9E62-55E2E1E63BD6}"/>
              </a:ext>
            </a:extLst>
          </p:cNvPr>
          <p:cNvSpPr txBox="1"/>
          <p:nvPr/>
        </p:nvSpPr>
        <p:spPr>
          <a:xfrm>
            <a:off x="7981580" y="3134864"/>
            <a:ext cx="1117101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 </a:t>
            </a:r>
            <a:br>
              <a:rPr lang="pt-BR" dirty="0"/>
            </a:br>
            <a:r>
              <a:rPr lang="pt-BR" dirty="0"/>
              <a:t>esperada = 1</a:t>
            </a:r>
          </a:p>
        </p:txBody>
      </p:sp>
    </p:spTree>
    <p:extLst>
      <p:ext uri="{BB962C8B-B14F-4D97-AF65-F5344CB8AC3E}">
        <p14:creationId xmlns:p14="http://schemas.microsoft.com/office/powerpoint/2010/main" val="18391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2" grpId="0"/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0CAD0AC-E04F-914D-80F9-27A03ECC5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635898"/>
            <a:ext cx="936104" cy="93844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B122604-8B48-CC4E-8D6D-757B60ED3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434940"/>
            <a:ext cx="1733320" cy="146048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C36AE99-936F-6647-877C-1F5DC708C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213" y="2448103"/>
            <a:ext cx="1728192" cy="1144343"/>
          </a:xfrm>
          <a:prstGeom prst="rect">
            <a:avLst/>
          </a:prstGeom>
        </p:spPr>
      </p:pic>
      <p:sp>
        <p:nvSpPr>
          <p:cNvPr id="12" name="Seta para a Direita 11">
            <a:extLst>
              <a:ext uri="{FF2B5EF4-FFF2-40B4-BE49-F238E27FC236}">
                <a16:creationId xmlns:a16="http://schemas.microsoft.com/office/drawing/2014/main" id="{819A7CEA-828B-F342-ABBC-9ECA28B434BA}"/>
              </a:ext>
            </a:extLst>
          </p:cNvPr>
          <p:cNvSpPr/>
          <p:nvPr/>
        </p:nvSpPr>
        <p:spPr>
          <a:xfrm>
            <a:off x="1475656" y="2907098"/>
            <a:ext cx="360040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>
            <a:extLst>
              <a:ext uri="{FF2B5EF4-FFF2-40B4-BE49-F238E27FC236}">
                <a16:creationId xmlns:a16="http://schemas.microsoft.com/office/drawing/2014/main" id="{6FD52C73-4C20-8B49-8247-F31454A00AF3}"/>
              </a:ext>
            </a:extLst>
          </p:cNvPr>
          <p:cNvSpPr/>
          <p:nvPr/>
        </p:nvSpPr>
        <p:spPr>
          <a:xfrm rot="19023613">
            <a:off x="3261198" y="1915432"/>
            <a:ext cx="360040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>
            <a:extLst>
              <a:ext uri="{FF2B5EF4-FFF2-40B4-BE49-F238E27FC236}">
                <a16:creationId xmlns:a16="http://schemas.microsoft.com/office/drawing/2014/main" id="{89866C65-0538-FA48-B11A-9EA738C8446B}"/>
              </a:ext>
            </a:extLst>
          </p:cNvPr>
          <p:cNvSpPr/>
          <p:nvPr/>
        </p:nvSpPr>
        <p:spPr>
          <a:xfrm rot="3011300">
            <a:off x="6000907" y="1938937"/>
            <a:ext cx="360040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1FECE4-ADF8-D647-A6E1-3D4A1A2125C8}"/>
              </a:ext>
            </a:extLst>
          </p:cNvPr>
          <p:cNvSpPr txBox="1"/>
          <p:nvPr/>
        </p:nvSpPr>
        <p:spPr>
          <a:xfrm>
            <a:off x="8015691" y="1905529"/>
            <a:ext cx="452368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0.6 </a:t>
            </a:r>
            <a:br>
              <a:rPr lang="pt-BR" dirty="0"/>
            </a:br>
            <a:r>
              <a:rPr lang="pt-BR" dirty="0"/>
              <a:t>0.7</a:t>
            </a:r>
            <a:br>
              <a:rPr lang="pt-BR" dirty="0"/>
            </a:br>
            <a:r>
              <a:rPr lang="pt-BR" dirty="0"/>
              <a:t>0.5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5F70C6C-E36D-A74C-87C7-03CF4BD59A05}"/>
              </a:ext>
            </a:extLst>
          </p:cNvPr>
          <p:cNvSpPr txBox="1"/>
          <p:nvPr/>
        </p:nvSpPr>
        <p:spPr>
          <a:xfrm>
            <a:off x="7599767" y="1571153"/>
            <a:ext cx="133042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Compara com 1</a:t>
            </a:r>
          </a:p>
        </p:txBody>
      </p:sp>
      <p:sp>
        <p:nvSpPr>
          <p:cNvPr id="2" name="Seta Curva para Baixo 1">
            <a:extLst>
              <a:ext uri="{FF2B5EF4-FFF2-40B4-BE49-F238E27FC236}">
                <a16:creationId xmlns:a16="http://schemas.microsoft.com/office/drawing/2014/main" id="{E9B1B883-FFCB-B24C-852C-9FCEA0FE5686}"/>
              </a:ext>
            </a:extLst>
          </p:cNvPr>
          <p:cNvSpPr/>
          <p:nvPr/>
        </p:nvSpPr>
        <p:spPr>
          <a:xfrm rot="10065561">
            <a:off x="2079100" y="3388423"/>
            <a:ext cx="6468866" cy="95192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0D060A4-8F41-1544-9EE3-F8E5AB2B4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318" y="1273324"/>
            <a:ext cx="859160" cy="86363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D63CA74-133C-CC43-8A40-E4B7FE761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544" y="785712"/>
            <a:ext cx="1103238" cy="108617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4736958-32EC-4C40-9CD1-7AEA4AD8F8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4405" y="419527"/>
            <a:ext cx="1049150" cy="10354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1DC152B-B5A8-274B-BE89-CD05F070CB30}"/>
              </a:ext>
            </a:extLst>
          </p:cNvPr>
          <p:cNvSpPr txBox="1"/>
          <p:nvPr/>
        </p:nvSpPr>
        <p:spPr>
          <a:xfrm>
            <a:off x="2063552" y="4801575"/>
            <a:ext cx="5623784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 gerador envia algumas imagens para o discriminador analisar, que indica</a:t>
            </a:r>
            <a:br>
              <a:rPr lang="pt-BR" dirty="0"/>
            </a:br>
            <a:r>
              <a:rPr lang="pt-BR" dirty="0"/>
              <a:t>o que deve ser melhorado para ser um cachorro</a:t>
            </a:r>
          </a:p>
        </p:txBody>
      </p:sp>
    </p:spTree>
    <p:extLst>
      <p:ext uri="{BB962C8B-B14F-4D97-AF65-F5344CB8AC3E}">
        <p14:creationId xmlns:p14="http://schemas.microsoft.com/office/powerpoint/2010/main" val="128573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23" grpId="0"/>
      <p:bldP spid="2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8016952-6DD6-4DD1-AD5A-51AE498D21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6" name="Picture 2" descr="E:\Ensino\IA Expert\Banners\logo-site.png">
            <a:extLst>
              <a:ext uri="{FF2B5EF4-FFF2-40B4-BE49-F238E27FC236}">
                <a16:creationId xmlns:a16="http://schemas.microsoft.com/office/drawing/2014/main" id="{60810BC6-40AC-4897-A1D1-85A5F3728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67590"/>
            <a:ext cx="1413030" cy="143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2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29534-352E-794D-8A51-3995B9F0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GANs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ACCE8C-2FA5-4E46-9795-16B61E7D6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Rede neural que pode criar por ela mesma</a:t>
            </a:r>
          </a:p>
          <a:p>
            <a:r>
              <a:rPr lang="pt-BR" dirty="0"/>
              <a:t>Aprendem sobre os objetos do mundo e criam outras versões desses objetos que nunca existiram (como se fosse uma imaginação)</a:t>
            </a:r>
          </a:p>
          <a:p>
            <a:r>
              <a:rPr lang="pt-BR" dirty="0"/>
              <a:t>Podem criar imagens a partir de textos</a:t>
            </a:r>
          </a:p>
        </p:txBody>
      </p:sp>
    </p:spTree>
    <p:extLst>
      <p:ext uri="{BB962C8B-B14F-4D97-AF65-F5344CB8AC3E}">
        <p14:creationId xmlns:p14="http://schemas.microsoft.com/office/powerpoint/2010/main" val="337942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C8B51B5-EC2A-CD4E-AF06-4690B68B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Aumento de resolução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10859E-5838-B64A-86C0-1ACDF320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408907"/>
            <a:ext cx="8559800" cy="3429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807DE27-307F-7F46-8A2E-04904C9B2FDF}"/>
              </a:ext>
            </a:extLst>
          </p:cNvPr>
          <p:cNvSpPr txBox="1"/>
          <p:nvPr/>
        </p:nvSpPr>
        <p:spPr>
          <a:xfrm>
            <a:off x="3204478" y="5089748"/>
            <a:ext cx="27350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Fonte: </a:t>
            </a:r>
            <a:r>
              <a:rPr lang="pt-BR" sz="1100" dirty="0" err="1"/>
              <a:t>https</a:t>
            </a:r>
            <a:r>
              <a:rPr lang="pt-BR" sz="1100" dirty="0"/>
              <a:t>://</a:t>
            </a:r>
            <a:r>
              <a:rPr lang="pt-BR" sz="1100" dirty="0" err="1"/>
              <a:t>arxiv.org</a:t>
            </a:r>
            <a:r>
              <a:rPr lang="pt-BR" sz="1100" dirty="0"/>
              <a:t>/</a:t>
            </a:r>
            <a:r>
              <a:rPr lang="pt-BR" sz="1100" dirty="0" err="1"/>
              <a:t>pdf</a:t>
            </a:r>
            <a:r>
              <a:rPr lang="pt-BR" sz="1100" dirty="0"/>
              <a:t>/1609.04802.pdf</a:t>
            </a:r>
          </a:p>
        </p:txBody>
      </p:sp>
    </p:spTree>
    <p:extLst>
      <p:ext uri="{BB962C8B-B14F-4D97-AF65-F5344CB8AC3E}">
        <p14:creationId xmlns:p14="http://schemas.microsoft.com/office/powerpoint/2010/main" val="425382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CFB70F-B4AB-994D-860F-C8D7FEE7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Desenho automático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FD78A0C-7168-814C-A142-8F1AABEF9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9308"/>
            <a:ext cx="9144000" cy="446236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09E885-F7CA-BE48-90F3-EB8B06C1041C}"/>
              </a:ext>
            </a:extLst>
          </p:cNvPr>
          <p:cNvSpPr txBox="1"/>
          <p:nvPr/>
        </p:nvSpPr>
        <p:spPr>
          <a:xfrm>
            <a:off x="3204478" y="5404202"/>
            <a:ext cx="2518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Fonte: </a:t>
            </a:r>
            <a:r>
              <a:rPr lang="pt-BR" sz="1100" dirty="0" err="1"/>
              <a:t>https</a:t>
            </a:r>
            <a:r>
              <a:rPr lang="pt-BR" sz="1100" dirty="0"/>
              <a:t>://</a:t>
            </a:r>
            <a:r>
              <a:rPr lang="pt-BR" sz="1100" dirty="0" err="1"/>
              <a:t>github.com</a:t>
            </a:r>
            <a:r>
              <a:rPr lang="pt-BR" sz="1100" dirty="0"/>
              <a:t>/</a:t>
            </a:r>
            <a:r>
              <a:rPr lang="pt-BR" sz="1100" dirty="0" err="1"/>
              <a:t>junyanz</a:t>
            </a:r>
            <a:r>
              <a:rPr lang="pt-BR" sz="1100" dirty="0"/>
              <a:t>/</a:t>
            </a:r>
            <a:r>
              <a:rPr lang="pt-BR" sz="1100" dirty="0" err="1"/>
              <a:t>iGAN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3729607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A347C-077E-F446-B812-B21467A4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Texto para imagem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5C2BAC-3FD7-7A42-8305-933694DA0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2323"/>
            <a:ext cx="9144000" cy="137035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ADCF6A4-6D42-5C4E-8503-CE2C1C3129F1}"/>
              </a:ext>
            </a:extLst>
          </p:cNvPr>
          <p:cNvSpPr txBox="1"/>
          <p:nvPr/>
        </p:nvSpPr>
        <p:spPr>
          <a:xfrm>
            <a:off x="3204478" y="5404202"/>
            <a:ext cx="27350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Fonte: </a:t>
            </a:r>
            <a:r>
              <a:rPr lang="pt-BR" sz="1100" dirty="0" err="1"/>
              <a:t>https</a:t>
            </a:r>
            <a:r>
              <a:rPr lang="pt-BR" sz="1100" dirty="0"/>
              <a:t>://</a:t>
            </a:r>
            <a:r>
              <a:rPr lang="pt-BR" sz="1100" dirty="0" err="1"/>
              <a:t>arxiv.org</a:t>
            </a:r>
            <a:r>
              <a:rPr lang="pt-BR" sz="1100" dirty="0"/>
              <a:t>/</a:t>
            </a:r>
            <a:r>
              <a:rPr lang="pt-BR" sz="1100" dirty="0" err="1"/>
              <a:t>pdf</a:t>
            </a:r>
            <a:r>
              <a:rPr lang="pt-BR" sz="1100" dirty="0"/>
              <a:t>/1605.05396.pdf</a:t>
            </a:r>
          </a:p>
        </p:txBody>
      </p:sp>
    </p:spTree>
    <p:extLst>
      <p:ext uri="{BB962C8B-B14F-4D97-AF65-F5344CB8AC3E}">
        <p14:creationId xmlns:p14="http://schemas.microsoft.com/office/powerpoint/2010/main" val="2258666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40AE67-5C47-244C-94C5-116265E7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Tradução de imagem para imagem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DAF202-85E8-734A-893F-430C85B20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3364"/>
            <a:ext cx="9144000" cy="341522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0BC2CAA-8780-7648-B6FB-EEA01AB6BAEA}"/>
              </a:ext>
            </a:extLst>
          </p:cNvPr>
          <p:cNvSpPr txBox="1"/>
          <p:nvPr/>
        </p:nvSpPr>
        <p:spPr>
          <a:xfrm>
            <a:off x="3204478" y="5404202"/>
            <a:ext cx="27350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Fonte: </a:t>
            </a:r>
            <a:r>
              <a:rPr lang="pt-BR" sz="1100" dirty="0" err="1"/>
              <a:t>https</a:t>
            </a:r>
            <a:r>
              <a:rPr lang="pt-BR" sz="1100" dirty="0"/>
              <a:t>://</a:t>
            </a:r>
            <a:r>
              <a:rPr lang="pt-BR" sz="1100" dirty="0" err="1"/>
              <a:t>arxiv.org</a:t>
            </a:r>
            <a:r>
              <a:rPr lang="pt-BR" sz="1100" dirty="0"/>
              <a:t>/</a:t>
            </a:r>
            <a:r>
              <a:rPr lang="pt-BR" sz="1100" dirty="0" err="1"/>
              <a:t>pdf</a:t>
            </a:r>
            <a:r>
              <a:rPr lang="pt-BR" sz="1100" dirty="0"/>
              <a:t>/1611.07004.pdf</a:t>
            </a:r>
          </a:p>
        </p:txBody>
      </p:sp>
    </p:spTree>
    <p:extLst>
      <p:ext uri="{BB962C8B-B14F-4D97-AF65-F5344CB8AC3E}">
        <p14:creationId xmlns:p14="http://schemas.microsoft.com/office/powerpoint/2010/main" val="3949753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AAD7EA-F07E-7E45-A44E-A7DC6F502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8844"/>
            <a:ext cx="7886700" cy="1104636"/>
          </a:xfrm>
        </p:spPr>
        <p:txBody>
          <a:bodyPr/>
          <a:lstStyle/>
          <a:p>
            <a:r>
              <a:rPr lang="pt-BR" dirty="0"/>
              <a:t>Geração de imagens (Google 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Mind</a:t>
            </a:r>
            <a:r>
              <a:rPr lang="pt-BR" dirty="0"/>
              <a:t>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EDEC40-EABA-2F4B-9C52-937DBBC07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625252"/>
            <a:ext cx="3911600" cy="21971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94A1B1F-E930-2B48-804F-A783BD25C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013" y="2481069"/>
            <a:ext cx="2298243" cy="32175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637EF21-49F9-6F43-A6ED-D1E95CDEF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8" y="3001768"/>
            <a:ext cx="4316958" cy="26968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7C41645-112B-3A49-8689-BE606099D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9135" y="572716"/>
            <a:ext cx="2615129" cy="17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7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6F15D-77E5-CD4D-A5DA-92A62CFA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ambientes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8B9950-3F69-9B4D-9D35-2F43EB08A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93" y="1201316"/>
            <a:ext cx="8119814" cy="405990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1BF81AA-C8E8-2249-9C1A-08471AB50D4B}"/>
              </a:ext>
            </a:extLst>
          </p:cNvPr>
          <p:cNvSpPr txBox="1"/>
          <p:nvPr/>
        </p:nvSpPr>
        <p:spPr>
          <a:xfrm>
            <a:off x="3204478" y="5404202"/>
            <a:ext cx="25138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Fonte: </a:t>
            </a:r>
            <a:r>
              <a:rPr lang="pt-BR" sz="1100" dirty="0" err="1"/>
              <a:t>https</a:t>
            </a:r>
            <a:r>
              <a:rPr lang="pt-BR" sz="1100" dirty="0"/>
              <a:t>://</a:t>
            </a:r>
            <a:r>
              <a:rPr lang="pt-BR" sz="1100" dirty="0" err="1"/>
              <a:t>arxiv.org</a:t>
            </a:r>
            <a:r>
              <a:rPr lang="pt-BR" sz="1100" dirty="0"/>
              <a:t>/</a:t>
            </a:r>
            <a:r>
              <a:rPr lang="pt-BR" sz="1100" dirty="0" err="1"/>
              <a:t>abs</a:t>
            </a:r>
            <a:r>
              <a:rPr lang="pt-BR" sz="1100" dirty="0"/>
              <a:t>/1511.06434</a:t>
            </a:r>
          </a:p>
        </p:txBody>
      </p:sp>
    </p:spTree>
    <p:extLst>
      <p:ext uri="{BB962C8B-B14F-4D97-AF65-F5344CB8AC3E}">
        <p14:creationId xmlns:p14="http://schemas.microsoft.com/office/powerpoint/2010/main" val="3798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C0711D-A0E9-9D4A-BB0F-C30A815F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GANs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6A83E9E-ED0A-6E49-9AFF-CD416750AA1B}"/>
              </a:ext>
            </a:extLst>
          </p:cNvPr>
          <p:cNvSpPr/>
          <p:nvPr/>
        </p:nvSpPr>
        <p:spPr>
          <a:xfrm>
            <a:off x="1331640" y="2209428"/>
            <a:ext cx="2880320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Gerador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444C6B0-5C84-3548-826E-506F747E67A4}"/>
              </a:ext>
            </a:extLst>
          </p:cNvPr>
          <p:cNvSpPr/>
          <p:nvPr/>
        </p:nvSpPr>
        <p:spPr>
          <a:xfrm>
            <a:off x="4860032" y="2209428"/>
            <a:ext cx="2880320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Discriminador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AE16D4-98BC-534D-BD05-86C94015C7C7}"/>
              </a:ext>
            </a:extLst>
          </p:cNvPr>
          <p:cNvSpPr txBox="1"/>
          <p:nvPr/>
        </p:nvSpPr>
        <p:spPr>
          <a:xfrm>
            <a:off x="2179522" y="4657700"/>
            <a:ext cx="118455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Gera imagens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1DD5913-D548-4448-A763-18BE1B8F46DD}"/>
              </a:ext>
            </a:extLst>
          </p:cNvPr>
          <p:cNvSpPr txBox="1"/>
          <p:nvPr/>
        </p:nvSpPr>
        <p:spPr>
          <a:xfrm>
            <a:off x="4860032" y="4549657"/>
            <a:ext cx="3430876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Acessas as imagens criadas e informa se elas</a:t>
            </a:r>
            <a:br>
              <a:rPr lang="pt-BR" dirty="0"/>
            </a:br>
            <a:r>
              <a:rPr lang="pt-BR" dirty="0"/>
              <a:t>são parecidas com as originais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0E8C927-B46A-F842-8C3B-1656D46F2376}"/>
              </a:ext>
            </a:extLst>
          </p:cNvPr>
          <p:cNvSpPr txBox="1"/>
          <p:nvPr/>
        </p:nvSpPr>
        <p:spPr>
          <a:xfrm>
            <a:off x="5689460" y="114550"/>
            <a:ext cx="3233001" cy="956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Começam do zero e aprendem sozinhos,</a:t>
            </a:r>
            <a:br>
              <a:rPr lang="pt-BR" dirty="0"/>
            </a:br>
            <a:r>
              <a:rPr lang="pt-BR" dirty="0"/>
              <a:t>o gerador precisa aprender gerar imagens</a:t>
            </a:r>
            <a:br>
              <a:rPr lang="pt-BR" dirty="0"/>
            </a:br>
            <a:r>
              <a:rPr lang="pt-BR" dirty="0"/>
              <a:t>e o discriminador precisa aprender a </a:t>
            </a:r>
            <a:br>
              <a:rPr lang="pt-BR" dirty="0"/>
            </a:br>
            <a:r>
              <a:rPr lang="pt-BR" dirty="0"/>
              <a:t>avaliar as imagens</a:t>
            </a:r>
          </a:p>
        </p:txBody>
      </p:sp>
    </p:spTree>
    <p:extLst>
      <p:ext uri="{BB962C8B-B14F-4D97-AF65-F5344CB8AC3E}">
        <p14:creationId xmlns:p14="http://schemas.microsoft.com/office/powerpoint/2010/main" val="236052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6849</TotalTime>
  <Words>203</Words>
  <Application>Microsoft Macintosh PowerPoint</Application>
  <PresentationFormat>Apresentação na tela (16:10)</PresentationFormat>
  <Paragraphs>59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Construção da GAN</vt:lpstr>
      <vt:lpstr>GANs</vt:lpstr>
      <vt:lpstr>Aumento de resolução</vt:lpstr>
      <vt:lpstr>Desenho automático</vt:lpstr>
      <vt:lpstr>Texto para imagem</vt:lpstr>
      <vt:lpstr>Tradução de imagem para imagem</vt:lpstr>
      <vt:lpstr>Geração de imagens (Google Deep Mind)</vt:lpstr>
      <vt:lpstr>Criação de ambientes</vt:lpstr>
      <vt:lpstr>GANs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Aprendizagem de Máquina</dc:title>
  <dc:creator>Usuario</dc:creator>
  <cp:lastModifiedBy>Jones Granatyr</cp:lastModifiedBy>
  <cp:revision>278</cp:revision>
  <cp:lastPrinted>2018-08-15T12:49:14Z</cp:lastPrinted>
  <dcterms:created xsi:type="dcterms:W3CDTF">2015-11-04T20:22:17Z</dcterms:created>
  <dcterms:modified xsi:type="dcterms:W3CDTF">2018-08-15T16:35:13Z</dcterms:modified>
</cp:coreProperties>
</file>